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94" r:id="rId5"/>
    <p:sldId id="278" r:id="rId6"/>
    <p:sldId id="283" r:id="rId7"/>
    <p:sldId id="280" r:id="rId8"/>
    <p:sldId id="267" r:id="rId9"/>
    <p:sldId id="302" r:id="rId10"/>
    <p:sldId id="301" r:id="rId11"/>
    <p:sldId id="268" r:id="rId12"/>
    <p:sldId id="270" r:id="rId13"/>
    <p:sldId id="272" r:id="rId14"/>
    <p:sldId id="261" r:id="rId15"/>
    <p:sldId id="303" r:id="rId16"/>
    <p:sldId id="265" r:id="rId17"/>
    <p:sldId id="275" r:id="rId18"/>
    <p:sldId id="304" r:id="rId19"/>
    <p:sldId id="277" r:id="rId20"/>
    <p:sldId id="296" r:id="rId21"/>
    <p:sldId id="264" r:id="rId22"/>
    <p:sldId id="263" r:id="rId23"/>
    <p:sldId id="305" r:id="rId24"/>
    <p:sldId id="306" r:id="rId25"/>
    <p:sldId id="307" r:id="rId26"/>
    <p:sldId id="308" r:id="rId27"/>
    <p:sldId id="289" r:id="rId28"/>
    <p:sldId id="290" r:id="rId29"/>
    <p:sldId id="291" r:id="rId30"/>
    <p:sldId id="297" r:id="rId31"/>
    <p:sldId id="300" r:id="rId32"/>
    <p:sldId id="309" r:id="rId33"/>
    <p:sldId id="292" r:id="rId34"/>
    <p:sldId id="29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CF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79083" autoAdjust="0"/>
  </p:normalViewPr>
  <p:slideViewPr>
    <p:cSldViewPr snapToGrid="0">
      <p:cViewPr>
        <p:scale>
          <a:sx n="75" d="100"/>
          <a:sy n="75" d="100"/>
        </p:scale>
        <p:origin x="1020" y="402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29-08-19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Reseau-neuronal-convoluti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hatis.techtarget.com/fr/definition/Jeu-de-donnees" TargetMode="External"/><Relationship Id="rId4" Type="http://schemas.openxmlformats.org/officeDocument/2006/relationships/hyperlink" Target="https://whatis.techtarget.com/fr/definition/Reseaux-deconvolutifs-reseaux-neuronaux-deconvolutif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bandon_(r%C3%A9seaux_neuronaux)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R%C3%A9seau_neuronal_convolutif#cite_note-goodfellow_ch7-32" TargetMode="External"/><Relationship Id="rId4" Type="http://schemas.openxmlformats.org/officeDocument/2006/relationships/hyperlink" Target="https://fr.wikipedia.org/wiki/R%C3%A9seau_neuronal_convolutif#cite_note-33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sp%C3%A9rance_math%C3%A9matiqu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64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générateur est un type de </a:t>
            </a:r>
            <a:r>
              <a:rPr lang="fr-BE" dirty="0">
                <a:hlinkClick r:id="rId3"/>
              </a:rPr>
              <a:t>réseau neuronal convolutif</a:t>
            </a:r>
            <a:r>
              <a:rPr lang="fr-BE" dirty="0"/>
              <a:t> qui crée de nouvelles instances d'un objet. Le discriminateur est un type de </a:t>
            </a:r>
            <a:r>
              <a:rPr lang="fr-BE" dirty="0">
                <a:hlinkClick r:id="rId4"/>
              </a:rPr>
              <a:t>réseau neuronal </a:t>
            </a:r>
            <a:r>
              <a:rPr lang="fr-BE" dirty="0" err="1">
                <a:hlinkClick r:id="rId4"/>
              </a:rPr>
              <a:t>déconvolutif</a:t>
            </a:r>
            <a:r>
              <a:rPr lang="fr-BE" dirty="0"/>
              <a:t> qui détermine l'authenticité de cet objet ou son appartenance à un </a:t>
            </a:r>
            <a:r>
              <a:rPr lang="fr-BE" dirty="0">
                <a:hlinkClick r:id="rId5"/>
              </a:rPr>
              <a:t>jeu de données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de ne pas biaiser le réseau d’entrée afin que le réseau apprenne plus efficacement 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bruit permet d'avoir une entrée aléatoire structurée. Grâce à sa structure imposée, on peut prendre un point dans l'espace de la distribution et on est sûr d'avoir un résultat qui ressemble à quelque chose. Ça permet aussi d'avoir un générateur non déterministe. Vu que les points dans la distribution sont quasi infinis, on est certain que G aura toujours un input différent et donc une sortie toujours différente.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526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428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on voit les structure des NN : slide pas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selon moi, tu peux enlever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dropout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juste dire oralement que ca consiste en une succession de couches convolutive avec un dernier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sort l'image dans le cas du G et la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cas du D</a:t>
            </a:r>
            <a:endParaRPr lang="fr-BE" b="1" dirty="0"/>
          </a:p>
          <a:p>
            <a:r>
              <a:rPr lang="fr-BE" b="1" dirty="0"/>
              <a:t>Dropout</a:t>
            </a:r>
          </a:p>
          <a:p>
            <a:r>
              <a:rPr lang="fr-BE" dirty="0"/>
              <a:t>La méthode du </a:t>
            </a:r>
            <a:r>
              <a:rPr lang="fr-BE" dirty="0">
                <a:hlinkClick r:id="rId3" tooltip="Abandon (réseaux neuronaux)"/>
              </a:rPr>
              <a:t>dropout</a:t>
            </a:r>
            <a:r>
              <a:rPr lang="fr-BE" baseline="30000" dirty="0">
                <a:hlinkClick r:id="rId4"/>
              </a:rPr>
              <a:t>33</a:t>
            </a:r>
            <a:r>
              <a:rPr lang="fr-BE" dirty="0"/>
              <a:t> consiste à « désactiver » des sorties de neurones aléatoirement (avec une probabilité prédéfinie, par exemple 0.5 pour les couches cachées et 0.8 pour la couche d'entrée) pendant la phase d'apprentissage. Cela revient à simuler un ensemble de modèles différents (</a:t>
            </a:r>
            <a:r>
              <a:rPr lang="fr-BE" i="1" dirty="0"/>
              <a:t>bagging</a:t>
            </a:r>
            <a:r>
              <a:rPr lang="fr-BE" dirty="0"/>
              <a:t>) et à les apprendre conjointement (bien qu'aucun ne soit appris de bout en bout). Chaque neurone étant possiblement inactif pendant une itération d'apprentissage, cela force chaque unité à « bien apprendre » indépendamment des autres et évite ainsi la « </a:t>
            </a:r>
            <a:r>
              <a:rPr lang="fr-BE" dirty="0" err="1"/>
              <a:t>co-adaptation</a:t>
            </a:r>
            <a:r>
              <a:rPr lang="fr-BE" dirty="0"/>
              <a:t> »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Le dropout peut permettre une accélération de l'apprentissage. </a:t>
            </a:r>
          </a:p>
          <a:p>
            <a:r>
              <a:rPr lang="fr-BE" dirty="0"/>
              <a:t>En phase de test, les auteurs proposent de pondérer chaque poids appris par sa probabilité d'activation pendant l'apprentissage. Pour un dropout avec un probabilité 0.5 par exemple, cela revient à diviser les poids par deux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</a:t>
            </a:r>
          </a:p>
          <a:p>
            <a:r>
              <a:rPr lang="fr-BE" dirty="0"/>
              <a:t>La technique du dropout est notamment utilisée dans les systèmes de reconnaissance d'image, de voix, le classement de documents et sur des problèmes de calculs en biologie. </a:t>
            </a:r>
          </a:p>
          <a:p>
            <a:endParaRPr lang="fr-BE" dirty="0"/>
          </a:p>
          <a:p>
            <a:r>
              <a:rPr lang="fr-BE" b="1" dirty="0" err="1"/>
              <a:t>ReLU</a:t>
            </a:r>
            <a:r>
              <a:rPr lang="fr-BE" b="1" dirty="0"/>
              <a:t> ( </a:t>
            </a:r>
            <a:r>
              <a:rPr lang="fr-BE" b="1" dirty="0" err="1"/>
              <a:t>Rectified</a:t>
            </a:r>
            <a:r>
              <a:rPr lang="fr-BE" b="1" dirty="0"/>
              <a:t> </a:t>
            </a:r>
            <a:r>
              <a:rPr lang="fr-BE" b="1" dirty="0" err="1"/>
              <a:t>Linear</a:t>
            </a:r>
            <a:r>
              <a:rPr lang="fr-BE" b="1" dirty="0"/>
              <a:t> Unit ) :</a:t>
            </a:r>
            <a:r>
              <a:rPr lang="fr-BE" dirty="0"/>
              <a:t> Ce sont les fonctions les plus populaires de nos jours. Elles permettent un entrainement plus rapide comparé aux fonctions </a:t>
            </a:r>
            <a:r>
              <a:rPr lang="fr-BE" dirty="0" err="1"/>
              <a:t>sigmoid</a:t>
            </a:r>
            <a:r>
              <a:rPr lang="fr-BE" dirty="0"/>
              <a:t> et </a:t>
            </a:r>
            <a:r>
              <a:rPr lang="fr-BE" dirty="0" err="1"/>
              <a:t>tanh</a:t>
            </a:r>
            <a:r>
              <a:rPr lang="fr-BE" dirty="0"/>
              <a:t>, étant plus légères. Attention au phénomène de ‘</a:t>
            </a:r>
            <a:r>
              <a:rPr lang="fr-BE" dirty="0" err="1"/>
              <a:t>Dying</a:t>
            </a:r>
            <a:r>
              <a:rPr lang="fr-BE" dirty="0"/>
              <a:t> </a:t>
            </a:r>
            <a:r>
              <a:rPr lang="fr-BE" dirty="0" err="1"/>
              <a:t>ReLU</a:t>
            </a:r>
            <a:r>
              <a:rPr lang="fr-BE" dirty="0"/>
              <a:t>’, auquel on préférera les variations de </a:t>
            </a:r>
            <a:r>
              <a:rPr lang="fr-BE" dirty="0" err="1"/>
              <a:t>ReLU</a:t>
            </a:r>
            <a:r>
              <a:rPr lang="fr-BE" dirty="0"/>
              <a:t>. Plus d’informations en fin d’article. Très utilisé pour les CNN, RBM, et les réseaux de multi perceptron. Intervalle de sortie (0;+∞).</a:t>
            </a:r>
          </a:p>
          <a:p>
            <a:endParaRPr lang="fr-BE" dirty="0"/>
          </a:p>
          <a:p>
            <a:r>
              <a:rPr lang="fr-BE" b="1" dirty="0" err="1"/>
              <a:t>Leaky</a:t>
            </a:r>
            <a:r>
              <a:rPr lang="fr-BE" b="1" dirty="0"/>
              <a:t> </a:t>
            </a:r>
            <a:r>
              <a:rPr lang="fr-BE" b="1" dirty="0" err="1"/>
              <a:t>ReLU</a:t>
            </a:r>
            <a:r>
              <a:rPr lang="fr-BE" b="1" dirty="0"/>
              <a:t> :</a:t>
            </a:r>
            <a:r>
              <a:rPr lang="fr-BE" dirty="0"/>
              <a:t> La Leakey Relu permet d’ajouter une variante pour les nombres négatifs, ainsi les neurones ne meurent jamais. Ils entrent dans un long coma mais on toujours la chance de se réveiller à un moment donné. Intervalle de sortie (-∞;+∞).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039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 : Entropie de Shannon</a:t>
            </a:r>
          </a:p>
          <a:p>
            <a:r>
              <a:rPr lang="fr-BE" dirty="0"/>
              <a:t>Entropie conjointe</a:t>
            </a:r>
          </a:p>
          <a:p>
            <a:r>
              <a:rPr lang="fr-BE" dirty="0">
                <a:effectLst/>
              </a:rPr>
              <a:t>E </a:t>
            </a:r>
            <a:r>
              <a:rPr lang="fr-BE" dirty="0"/>
              <a:t>désigne l'</a:t>
            </a:r>
            <a:r>
              <a:rPr lang="fr-BE" dirty="0">
                <a:hlinkClick r:id="rId3"/>
              </a:rPr>
              <a:t>espérance mathématique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1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bien dire que c'est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entreainement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donc ce qu'on voit a l'écran, ce sont des créations de la machine, ces images N EXISTENT NULLE PAR AILLEURS, c'est une pure création de la machine.</a:t>
            </a:r>
          </a:p>
          <a:p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Le 0 est toujours différent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93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7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877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89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1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bot-machine-technology-science-312566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1" y="1535179"/>
            <a:ext cx="11086216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Apprendre à collaborer </a:t>
            </a:r>
            <a:b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5F5C97F-B907-44D9-B986-811D6759C8B4}"/>
              </a:ext>
            </a:extLst>
          </p:cNvPr>
          <p:cNvSpPr txBox="1"/>
          <p:nvPr/>
        </p:nvSpPr>
        <p:spPr>
          <a:xfrm>
            <a:off x="301846" y="4508028"/>
            <a:ext cx="747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Promoteur : 	DUTOIT Thierry</a:t>
            </a:r>
          </a:p>
          <a:p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Co-Promoteur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	DELBROUCK Jean-Benoît</a:t>
            </a:r>
          </a:p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DUPONT Stéphane</a:t>
            </a:r>
          </a:p>
        </p:txBody>
      </p: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6" y="1529188"/>
            <a:ext cx="1210627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		10 classes (0 à 9)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(B/W)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60.000 images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(Yann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LeCun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Courant Institute, NYU, 1998)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      (Images de chiffres manuscrits labélisés de 0 à 9)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01" y="1418224"/>
            <a:ext cx="4333875" cy="3250406"/>
          </a:xfrm>
          <a:prstGeom prst="rect">
            <a:avLst/>
          </a:prstGeom>
        </p:spPr>
      </p:pic>
      <p:sp>
        <p:nvSpPr>
          <p:cNvPr id="13" name="Titre 3">
            <a:extLst>
              <a:ext uri="{FF2B5EF4-FFF2-40B4-BE49-F238E27FC236}">
                <a16:creationId xmlns:a16="http://schemas.microsoft.com/office/drawing/2014/main" id="{3EB739F1-023A-424A-B83A-E12A80DB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27893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60.000 images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</a:t>
            </a:r>
            <a:r>
              <a:rPr lang="en-US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(Canadian Institute For Advanced Research</a:t>
            </a: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0" y="1445896"/>
            <a:ext cx="4781551" cy="3586163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CF141B00-DC51-4CAF-89F7-9B8C0173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     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(Han Xiao et al., Fashion-MNIST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			      Germany, 2017)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00" y="1283174"/>
            <a:ext cx="4539476" cy="3400226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23BC3190-103A-4DAC-B93C-12BC0CD2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		 (Cohen G et al.,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EMNIST: an extension of MNIST 			 to handwritten letters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Australia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2017)</a:t>
            </a: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29" y="1310113"/>
            <a:ext cx="3236378" cy="3869884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D76418EB-7AF6-4DB8-8ADC-C5CC461C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CE86828-BBF5-42CC-8260-B1217666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64861"/>
            <a:ext cx="1119673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Imiter comment 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… avec une intelligence =&gt; réseau de neurones (C)GAN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303428D4-584B-41DF-8C1C-C96C6E238C44}"/>
              </a:ext>
            </a:extLst>
          </p:cNvPr>
          <p:cNvSpPr txBox="1">
            <a:spLocks/>
          </p:cNvSpPr>
          <p:nvPr/>
        </p:nvSpPr>
        <p:spPr>
          <a:xfrm>
            <a:off x="749300" y="0"/>
            <a:ext cx="104202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173013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Goodfellow, Ian, et al. "Generative adversarial nets." Advances in neural information processing systems. 2014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la sortie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générateur: Produire des images aussi réaliste que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			possible à partir de zéro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discriminateur : Identifier les vraies et fausses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Discriminateur = Enseignant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806AEC38-4EF0-4473-8EA9-CBDFECE71D65}"/>
              </a:ext>
            </a:extLst>
          </p:cNvPr>
          <p:cNvSpPr txBox="1">
            <a:spLocks/>
          </p:cNvSpPr>
          <p:nvPr/>
        </p:nvSpPr>
        <p:spPr>
          <a:xfrm>
            <a:off x="616079" y="349707"/>
            <a:ext cx="110425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BE15DE8C-5121-4DC4-A6D9-F42128B9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79206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4" y="4231080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9" y="3850618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176056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10" y="4604809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242" y="4054463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5086050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414" y="4531754"/>
            <a:ext cx="644836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601" y="2069447"/>
            <a:ext cx="2036396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5338" y="4899799"/>
            <a:ext cx="24576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fr-FR" sz="11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 aléatoire structurée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(Bruit blanc gaussien)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8F507-59F0-486D-959F-319FE44C628A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E60BB1-F59C-4743-BA1C-865E202B506E}"/>
              </a:ext>
            </a:extLst>
          </p:cNvPr>
          <p:cNvSpPr/>
          <p:nvPr/>
        </p:nvSpPr>
        <p:spPr>
          <a:xfrm>
            <a:off x="5678269" y="3734140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5A127A-F93A-43F7-9F60-0352B64782D9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081D0B-A601-43B7-8BC0-3253597C81CB}"/>
              </a:ext>
            </a:extLst>
          </p:cNvPr>
          <p:cNvSpPr/>
          <p:nvPr/>
        </p:nvSpPr>
        <p:spPr>
          <a:xfrm>
            <a:off x="5586430" y="2998562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11419E-477C-4D9F-BB77-94A2EBE3F6DB}"/>
              </a:ext>
            </a:extLst>
          </p:cNvPr>
          <p:cNvSpPr/>
          <p:nvPr/>
        </p:nvSpPr>
        <p:spPr>
          <a:xfrm>
            <a:off x="5605539" y="358884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1A8DDA-7A87-4873-9A71-F63DEC59292B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08DFA1-2975-449A-ABAB-FCFCE6CB32CC}"/>
              </a:ext>
            </a:extLst>
          </p:cNvPr>
          <p:cNvCxnSpPr>
            <a:cxnSpLocks/>
            <a:stCxn id="10" idx="4"/>
            <a:endCxn id="41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48AAA63-1E49-430A-B788-AF50C098533A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itre 3">
            <a:extLst>
              <a:ext uri="{FF2B5EF4-FFF2-40B4-BE49-F238E27FC236}">
                <a16:creationId xmlns:a16="http://schemas.microsoft.com/office/drawing/2014/main" id="{1224A8C5-B7A9-4648-8466-6CB2B40E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529188"/>
            <a:ext cx="100457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 des réseaux GANs classiques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Conditionnels =&gt; On peux dialoguer avec le robot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en imposant nos conditions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Principe : Ajout d’une information supplémentaire : Le label (famille d’objet)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232C1174-AC2E-4C04-9E0E-2B63D191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29188"/>
            <a:ext cx="103435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 exemple,   Moi :  Imite-moi un chiffre ou un nombre.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        : Oui, mais lequel ?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Moi : Le nombre 648748454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: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9AC9CE-B751-4257-BA5B-875F0B0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2391650"/>
            <a:ext cx="771526" cy="910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E425D6-06AE-4F2D-872A-E4582165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39" y="4968249"/>
            <a:ext cx="2895600" cy="323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098826-F9CB-46FC-B859-94D2A7C9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4570873"/>
            <a:ext cx="771526" cy="91065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E0A2C-FC96-4D0F-A93D-ADB1AC7AE830}"/>
              </a:ext>
            </a:extLst>
          </p:cNvPr>
          <p:cNvSpPr txBox="1"/>
          <p:nvPr/>
        </p:nvSpPr>
        <p:spPr>
          <a:xfrm>
            <a:off x="1564245" y="3459478"/>
            <a:ext cx="1438961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00B05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39BD69B-DD3C-47C7-A2C6-50BDF8CE28C9}"/>
              </a:ext>
            </a:extLst>
          </p:cNvPr>
          <p:cNvSpPr/>
          <p:nvPr/>
        </p:nvSpPr>
        <p:spPr>
          <a:xfrm rot="10800000">
            <a:off x="2865094" y="2328244"/>
            <a:ext cx="276225" cy="262740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itre 3">
            <a:extLst>
              <a:ext uri="{FF2B5EF4-FFF2-40B4-BE49-F238E27FC236}">
                <a16:creationId xmlns:a16="http://schemas.microsoft.com/office/drawing/2014/main" id="{073AE79E-5B87-4ABB-9C9C-FAAD716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265609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26" y="4384989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535400" y="1871881"/>
            <a:ext cx="247931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45" y="523769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57" y="4650870"/>
            <a:ext cx="647864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22744"/>
            <a:ext cx="590848" cy="104354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5DF0A-8DEA-4376-AE0C-6D12E90E5178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89900-77FD-40D6-B689-5764018555CF}"/>
              </a:ext>
            </a:extLst>
          </p:cNvPr>
          <p:cNvSpPr/>
          <p:nvPr/>
        </p:nvSpPr>
        <p:spPr>
          <a:xfrm>
            <a:off x="5678269" y="3734140"/>
            <a:ext cx="45719" cy="65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9F79B9-7BA6-4816-BA79-F231172DCAEB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5071A18-9C96-47E7-9490-752F8F18C133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5B3E455-C875-48BA-B643-CB22EDE3E74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19110B0-B03D-4537-A8D3-9DB120D09A5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763487-FA9E-43E6-A0CD-75B066D16B23}"/>
              </a:ext>
            </a:extLst>
          </p:cNvPr>
          <p:cNvSpPr/>
          <p:nvPr/>
        </p:nvSpPr>
        <p:spPr>
          <a:xfrm>
            <a:off x="5617593" y="361550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E49BAC9-B38D-456A-808F-0E2CDFFFEB96}"/>
              </a:ext>
            </a:extLst>
          </p:cNvPr>
          <p:cNvSpPr/>
          <p:nvPr/>
        </p:nvSpPr>
        <p:spPr>
          <a:xfrm>
            <a:off x="5586429" y="303551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21098-29B0-410C-9556-080033840162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3C1786-36ED-4764-ADF3-9B27DB61F71E}"/>
              </a:ext>
            </a:extLst>
          </p:cNvPr>
          <p:cNvSpPr/>
          <p:nvPr/>
        </p:nvSpPr>
        <p:spPr>
          <a:xfrm>
            <a:off x="6270889" y="3361569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D352983-C3A0-4539-A5F9-96F7DB48C531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6C7D465-1E65-447E-8FEB-E4735AAA17B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5E4D70-1E7A-4108-8FCA-29000E24E2E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EFCF4CD0-AEDC-4972-AF9A-CEEA899A746A}"/>
              </a:ext>
            </a:extLst>
          </p:cNvPr>
          <p:cNvSpPr/>
          <p:nvPr/>
        </p:nvSpPr>
        <p:spPr>
          <a:xfrm>
            <a:off x="5556220" y="303822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Titre 3">
            <a:extLst>
              <a:ext uri="{FF2B5EF4-FFF2-40B4-BE49-F238E27FC236}">
                <a16:creationId xmlns:a16="http://schemas.microsoft.com/office/drawing/2014/main" id="{D3330039-2B22-40E3-956E-21ED06F7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851522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838201" y="1357219"/>
            <a:ext cx="108012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 choix des jeux de données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 génératifs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 (Generative Adversarial Net)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de création après entrainement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5" y="4163827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49" y="2718752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80219" y="1900680"/>
            <a:ext cx="248157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044" y="509061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971" y="2818611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456754"/>
            <a:ext cx="590848" cy="1060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7240633-D5F8-4BDA-A10F-D7BA60741DB8}"/>
              </a:ext>
            </a:extLst>
          </p:cNvPr>
          <p:cNvCxnSpPr>
            <a:cxnSpLocks/>
            <a:stCxn id="71" idx="6"/>
          </p:cNvCxnSpPr>
          <p:nvPr/>
        </p:nvCxnSpPr>
        <p:spPr>
          <a:xfrm flipH="1">
            <a:off x="3550734" y="4461358"/>
            <a:ext cx="495676" cy="195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8B03A7B-C218-4EF1-862B-553BBA8A2CD9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3558435" y="4142234"/>
            <a:ext cx="343376" cy="326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47B6A9-4E74-4703-A1B8-D08B173C50F1}"/>
              </a:ext>
            </a:extLst>
          </p:cNvPr>
          <p:cNvCxnSpPr>
            <a:cxnSpLocks/>
            <a:endCxn id="69" idx="7"/>
          </p:cNvCxnSpPr>
          <p:nvPr/>
        </p:nvCxnSpPr>
        <p:spPr>
          <a:xfrm flipV="1">
            <a:off x="3619843" y="3704639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114F9BD-6470-476A-A7DC-D45E7CD60755}"/>
              </a:ext>
            </a:extLst>
          </p:cNvPr>
          <p:cNvCxnSpPr>
            <a:cxnSpLocks/>
            <a:stCxn id="68" idx="3"/>
            <a:endCxn id="71" idx="7"/>
          </p:cNvCxnSpPr>
          <p:nvPr/>
        </p:nvCxnSpPr>
        <p:spPr>
          <a:xfrm flipV="1">
            <a:off x="3560255" y="4394728"/>
            <a:ext cx="458669" cy="487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A8E8ADD-ED44-4E5E-B0EA-8D02BDFC83C9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V="1">
            <a:off x="2885224" y="3779675"/>
            <a:ext cx="835208" cy="3141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5D72396-EB4E-41ED-B6B8-722A9AAA6A7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915418" y="4095214"/>
            <a:ext cx="750042" cy="5291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0DB8D24-F85A-4EA3-82AD-CE571FBE7A94}"/>
              </a:ext>
            </a:extLst>
          </p:cNvPr>
          <p:cNvCxnSpPr>
            <a:cxnSpLocks/>
            <a:stCxn id="73" idx="6"/>
          </p:cNvCxnSpPr>
          <p:nvPr/>
        </p:nvCxnSpPr>
        <p:spPr>
          <a:xfrm flipH="1" flipV="1">
            <a:off x="2981776" y="4102094"/>
            <a:ext cx="728168" cy="371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AE67F1-260A-4115-B871-A89F089752C7}"/>
              </a:ext>
            </a:extLst>
          </p:cNvPr>
          <p:cNvCxnSpPr>
            <a:cxnSpLocks/>
            <a:stCxn id="68" idx="6"/>
          </p:cNvCxnSpPr>
          <p:nvPr/>
        </p:nvCxnSpPr>
        <p:spPr>
          <a:xfrm flipH="1" flipV="1">
            <a:off x="2930412" y="4545181"/>
            <a:ext cx="790042" cy="270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C0C92A6-BFBD-4EFB-B90E-EBEE714B65EC}"/>
              </a:ext>
            </a:extLst>
          </p:cNvPr>
          <p:cNvCxnSpPr>
            <a:cxnSpLocks/>
            <a:stCxn id="67" idx="5"/>
            <a:endCxn id="65" idx="1"/>
          </p:cNvCxnSpPr>
          <p:nvPr/>
        </p:nvCxnSpPr>
        <p:spPr>
          <a:xfrm flipH="1" flipV="1">
            <a:off x="3251884" y="3876509"/>
            <a:ext cx="440429" cy="2853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9BDA4BD-AAF1-496F-9F65-9D69BAC86B5D}"/>
              </a:ext>
            </a:extLst>
          </p:cNvPr>
          <p:cNvCxnSpPr>
            <a:cxnSpLocks/>
            <a:endCxn id="66" idx="1"/>
          </p:cNvCxnSpPr>
          <p:nvPr/>
        </p:nvCxnSpPr>
        <p:spPr>
          <a:xfrm flipH="1" flipV="1">
            <a:off x="3560233" y="3713045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3EB8546-42FC-4FE2-9FA3-B61320772139}"/>
              </a:ext>
            </a:extLst>
          </p:cNvPr>
          <p:cNvCxnSpPr>
            <a:cxnSpLocks/>
            <a:stCxn id="71" idx="5"/>
          </p:cNvCxnSpPr>
          <p:nvPr/>
        </p:nvCxnSpPr>
        <p:spPr>
          <a:xfrm flipH="1" flipV="1">
            <a:off x="3611784" y="4078508"/>
            <a:ext cx="407140" cy="449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EB60FF8-D852-4438-8445-11962D94B9EA}"/>
              </a:ext>
            </a:extLst>
          </p:cNvPr>
          <p:cNvCxnSpPr>
            <a:cxnSpLocks/>
          </p:cNvCxnSpPr>
          <p:nvPr/>
        </p:nvCxnSpPr>
        <p:spPr>
          <a:xfrm flipH="1" flipV="1">
            <a:off x="3583514" y="4471899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2F6A873-57B9-41BB-A851-314B74D1A448}"/>
              </a:ext>
            </a:extLst>
          </p:cNvPr>
          <p:cNvCxnSpPr>
            <a:cxnSpLocks/>
            <a:stCxn id="72" idx="6"/>
            <a:endCxn id="68" idx="2"/>
          </p:cNvCxnSpPr>
          <p:nvPr/>
        </p:nvCxnSpPr>
        <p:spPr>
          <a:xfrm flipH="1">
            <a:off x="3532769" y="4811058"/>
            <a:ext cx="529241" cy="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6B735F0-1060-42D4-857C-95F0ED835C04}"/>
              </a:ext>
            </a:extLst>
          </p:cNvPr>
          <p:cNvCxnSpPr>
            <a:cxnSpLocks/>
            <a:stCxn id="69" idx="6"/>
          </p:cNvCxnSpPr>
          <p:nvPr/>
        </p:nvCxnSpPr>
        <p:spPr>
          <a:xfrm flipH="1">
            <a:off x="3549912" y="3771269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B70D401-5329-43BB-8783-F2F8D54158E8}"/>
              </a:ext>
            </a:extLst>
          </p:cNvPr>
          <p:cNvCxnSpPr>
            <a:cxnSpLocks/>
            <a:stCxn id="70" idx="6"/>
          </p:cNvCxnSpPr>
          <p:nvPr/>
        </p:nvCxnSpPr>
        <p:spPr>
          <a:xfrm flipH="1">
            <a:off x="3538136" y="4075604"/>
            <a:ext cx="523874" cy="21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36A9BCE-7BF0-4DFF-9FA4-49AA86DD6299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3428754" y="4465758"/>
            <a:ext cx="263560" cy="21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126AF56D-9A12-4FFB-8C7F-2FC6181597A9}"/>
              </a:ext>
            </a:extLst>
          </p:cNvPr>
          <p:cNvSpPr/>
          <p:nvPr/>
        </p:nvSpPr>
        <p:spPr>
          <a:xfrm>
            <a:off x="2887932" y="4463539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8748D5C-F0FD-4154-8857-026B7C68A503}"/>
              </a:ext>
            </a:extLst>
          </p:cNvPr>
          <p:cNvSpPr/>
          <p:nvPr/>
        </p:nvSpPr>
        <p:spPr>
          <a:xfrm>
            <a:off x="2885224" y="3999644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CB74FB-C2C1-478F-B762-97192EDFDC65}"/>
              </a:ext>
            </a:extLst>
          </p:cNvPr>
          <p:cNvSpPr/>
          <p:nvPr/>
        </p:nvSpPr>
        <p:spPr>
          <a:xfrm>
            <a:off x="3224398" y="423258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07ED8D7-F397-49E9-BBC7-D38C8CDF8D6F}"/>
              </a:ext>
            </a:extLst>
          </p:cNvPr>
          <p:cNvSpPr/>
          <p:nvPr/>
        </p:nvSpPr>
        <p:spPr>
          <a:xfrm>
            <a:off x="3241069" y="458164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F1330D7-CE6C-4C5E-B9FC-22100B2DF17C}"/>
              </a:ext>
            </a:extLst>
          </p:cNvPr>
          <p:cNvSpPr/>
          <p:nvPr/>
        </p:nvSpPr>
        <p:spPr>
          <a:xfrm>
            <a:off x="3224398" y="38489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4636D55-3ACB-492F-80A3-FCB9740E5521}"/>
              </a:ext>
            </a:extLst>
          </p:cNvPr>
          <p:cNvSpPr/>
          <p:nvPr/>
        </p:nvSpPr>
        <p:spPr>
          <a:xfrm>
            <a:off x="3532747" y="368544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46E8E08-370B-436A-9DB6-23314BF3069B}"/>
              </a:ext>
            </a:extLst>
          </p:cNvPr>
          <p:cNvSpPr/>
          <p:nvPr/>
        </p:nvSpPr>
        <p:spPr>
          <a:xfrm>
            <a:off x="3532114" y="400098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E155E4F-239D-4CEE-8ABD-A3708ACA97A6}"/>
              </a:ext>
            </a:extLst>
          </p:cNvPr>
          <p:cNvSpPr/>
          <p:nvPr/>
        </p:nvSpPr>
        <p:spPr>
          <a:xfrm>
            <a:off x="3532769" y="4721332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10E3403-7C9D-4200-9AE7-7DB0C5BB2F4F}"/>
              </a:ext>
            </a:extLst>
          </p:cNvPr>
          <p:cNvSpPr/>
          <p:nvPr/>
        </p:nvSpPr>
        <p:spPr>
          <a:xfrm>
            <a:off x="3850915" y="3677040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F3F54D9-B0FE-4531-A4F6-749A8D38E6C5}"/>
              </a:ext>
            </a:extLst>
          </p:cNvPr>
          <p:cNvSpPr/>
          <p:nvPr/>
        </p:nvSpPr>
        <p:spPr>
          <a:xfrm>
            <a:off x="3874325" y="3981375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1DEE82E-67D1-4C69-A93C-912E3D109F2E}"/>
              </a:ext>
            </a:extLst>
          </p:cNvPr>
          <p:cNvSpPr/>
          <p:nvPr/>
        </p:nvSpPr>
        <p:spPr>
          <a:xfrm>
            <a:off x="3858725" y="43671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ACC17E3-ECA4-4538-B4A4-8642DC245DBC}"/>
              </a:ext>
            </a:extLst>
          </p:cNvPr>
          <p:cNvSpPr/>
          <p:nvPr/>
        </p:nvSpPr>
        <p:spPr>
          <a:xfrm>
            <a:off x="3874325" y="47168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157FD8C-7883-4AF1-99F3-118EAA371271}"/>
              </a:ext>
            </a:extLst>
          </p:cNvPr>
          <p:cNvSpPr/>
          <p:nvPr/>
        </p:nvSpPr>
        <p:spPr>
          <a:xfrm>
            <a:off x="3522259" y="4379625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2A6BEEB-1208-4990-B1E2-B6A82E5CB1E6}"/>
              </a:ext>
            </a:extLst>
          </p:cNvPr>
          <p:cNvCxnSpPr>
            <a:cxnSpLocks/>
            <a:stCxn id="96" idx="5"/>
          </p:cNvCxnSpPr>
          <p:nvPr/>
        </p:nvCxnSpPr>
        <p:spPr>
          <a:xfrm flipH="1" flipV="1">
            <a:off x="7102719" y="2759979"/>
            <a:ext cx="447050" cy="4053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EC5BE7BF-3F26-4A8B-A7C5-C5F62C3E3874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>
            <a:off x="7034267" y="3482298"/>
            <a:ext cx="521940" cy="31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CDF5A0-47B9-44D6-8DFD-897B6C1472E1}"/>
              </a:ext>
            </a:extLst>
          </p:cNvPr>
          <p:cNvCxnSpPr>
            <a:cxnSpLocks/>
            <a:stCxn id="100" idx="7"/>
            <a:endCxn id="94" idx="7"/>
          </p:cNvCxnSpPr>
          <p:nvPr/>
        </p:nvCxnSpPr>
        <p:spPr>
          <a:xfrm flipV="1">
            <a:off x="7194466" y="2895860"/>
            <a:ext cx="633927" cy="522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63E2486-3708-4F6B-8C9A-5C02A8438928}"/>
              </a:ext>
            </a:extLst>
          </p:cNvPr>
          <p:cNvCxnSpPr>
            <a:cxnSpLocks/>
          </p:cNvCxnSpPr>
          <p:nvPr/>
        </p:nvCxnSpPr>
        <p:spPr>
          <a:xfrm flipV="1">
            <a:off x="7154421" y="2723671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026285B-DCC1-452E-96AB-1C1C1835DE86}"/>
              </a:ext>
            </a:extLst>
          </p:cNvPr>
          <p:cNvCxnSpPr>
            <a:cxnSpLocks/>
            <a:endCxn id="99" idx="1"/>
          </p:cNvCxnSpPr>
          <p:nvPr/>
        </p:nvCxnSpPr>
        <p:spPr>
          <a:xfrm flipH="1" flipV="1">
            <a:off x="7077353" y="3033091"/>
            <a:ext cx="385038" cy="475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9914828-5BC8-4E93-9260-2E465EBA12F9}"/>
              </a:ext>
            </a:extLst>
          </p:cNvPr>
          <p:cNvCxnSpPr>
            <a:cxnSpLocks/>
            <a:stCxn id="105" idx="2"/>
          </p:cNvCxnSpPr>
          <p:nvPr/>
        </p:nvCxnSpPr>
        <p:spPr>
          <a:xfrm flipH="1" flipV="1">
            <a:off x="7464624" y="2742559"/>
            <a:ext cx="888968" cy="5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03813E8-C971-48BE-BD70-258980DC8A2B}"/>
              </a:ext>
            </a:extLst>
          </p:cNvPr>
          <p:cNvCxnSpPr>
            <a:cxnSpLocks/>
            <a:stCxn id="90" idx="5"/>
          </p:cNvCxnSpPr>
          <p:nvPr/>
        </p:nvCxnSpPr>
        <p:spPr>
          <a:xfrm flipH="1" flipV="1">
            <a:off x="7387411" y="3067886"/>
            <a:ext cx="816322" cy="4611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6CC6CC7-EE7C-4E96-84B7-73C597D28A75}"/>
              </a:ext>
            </a:extLst>
          </p:cNvPr>
          <p:cNvCxnSpPr>
            <a:cxnSpLocks/>
            <a:endCxn id="97" idx="3"/>
          </p:cNvCxnSpPr>
          <p:nvPr/>
        </p:nvCxnSpPr>
        <p:spPr>
          <a:xfrm flipH="1">
            <a:off x="7417027" y="3718637"/>
            <a:ext cx="387602" cy="1800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20A971E-9D93-4D50-896C-73DB07618AD6}"/>
              </a:ext>
            </a:extLst>
          </p:cNvPr>
          <p:cNvCxnSpPr>
            <a:cxnSpLocks/>
            <a:stCxn id="102" idx="1"/>
            <a:endCxn id="93" idx="5"/>
          </p:cNvCxnSpPr>
          <p:nvPr/>
        </p:nvCxnSpPr>
        <p:spPr>
          <a:xfrm>
            <a:off x="7411442" y="3409893"/>
            <a:ext cx="433622" cy="351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F3C033-1FA9-4D4E-BE22-985CCC3471CA}"/>
              </a:ext>
            </a:extLst>
          </p:cNvPr>
          <p:cNvCxnSpPr>
            <a:cxnSpLocks/>
            <a:stCxn id="91" idx="6"/>
            <a:endCxn id="102" idx="3"/>
          </p:cNvCxnSpPr>
          <p:nvPr/>
        </p:nvCxnSpPr>
        <p:spPr>
          <a:xfrm flipH="1">
            <a:off x="7411442" y="3146680"/>
            <a:ext cx="815529" cy="3964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A748BBD-BB26-4F9E-96F7-51CA6E14AD2A}"/>
              </a:ext>
            </a:extLst>
          </p:cNvPr>
          <p:cNvCxnSpPr>
            <a:cxnSpLocks/>
            <a:stCxn id="101" idx="3"/>
            <a:endCxn id="102" idx="7"/>
          </p:cNvCxnSpPr>
          <p:nvPr/>
        </p:nvCxnSpPr>
        <p:spPr>
          <a:xfrm flipV="1">
            <a:off x="7077353" y="3409893"/>
            <a:ext cx="466802" cy="4919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C481ACF-A275-47F1-B5FF-F8FE832AA59F}"/>
              </a:ext>
            </a:extLst>
          </p:cNvPr>
          <p:cNvCxnSpPr>
            <a:cxnSpLocks/>
            <a:stCxn id="97" idx="5"/>
            <a:endCxn id="100" idx="1"/>
          </p:cNvCxnSpPr>
          <p:nvPr/>
        </p:nvCxnSpPr>
        <p:spPr>
          <a:xfrm flipH="1" flipV="1">
            <a:off x="7061753" y="3418845"/>
            <a:ext cx="487987" cy="479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5F03B8D-2BF6-47DE-B5B7-B2CFE7F994B3}"/>
              </a:ext>
            </a:extLst>
          </p:cNvPr>
          <p:cNvCxnSpPr>
            <a:cxnSpLocks/>
            <a:stCxn id="101" idx="6"/>
            <a:endCxn id="97" idx="2"/>
          </p:cNvCxnSpPr>
          <p:nvPr/>
        </p:nvCxnSpPr>
        <p:spPr>
          <a:xfrm flipV="1">
            <a:off x="7237552" y="3832038"/>
            <a:ext cx="151989" cy="31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99DC741-A469-41FF-91F9-2C706EB3DB6F}"/>
              </a:ext>
            </a:extLst>
          </p:cNvPr>
          <p:cNvCxnSpPr>
            <a:cxnSpLocks/>
          </p:cNvCxnSpPr>
          <p:nvPr/>
        </p:nvCxnSpPr>
        <p:spPr>
          <a:xfrm flipH="1">
            <a:off x="7052312" y="2801952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1C699A6-BAA6-4126-9570-9ABECC27BABB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7081673" y="3096505"/>
            <a:ext cx="495582" cy="2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5CBC073-9B50-4CE8-A993-46E80DD92C82}"/>
              </a:ext>
            </a:extLst>
          </p:cNvPr>
          <p:cNvCxnSpPr>
            <a:cxnSpLocks/>
            <a:stCxn id="105" idx="2"/>
            <a:endCxn id="93" idx="3"/>
          </p:cNvCxnSpPr>
          <p:nvPr/>
        </p:nvCxnSpPr>
        <p:spPr>
          <a:xfrm flipH="1">
            <a:off x="7712351" y="3307581"/>
            <a:ext cx="641241" cy="454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25434897-167B-45FA-8F52-00044DC717A6}"/>
              </a:ext>
            </a:extLst>
          </p:cNvPr>
          <p:cNvSpPr/>
          <p:nvPr/>
        </p:nvSpPr>
        <p:spPr>
          <a:xfrm>
            <a:off x="8043534" y="336822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032A55E-C5C6-4710-B4E1-3F969C20481A}"/>
              </a:ext>
            </a:extLst>
          </p:cNvPr>
          <p:cNvSpPr/>
          <p:nvPr/>
        </p:nvSpPr>
        <p:spPr>
          <a:xfrm>
            <a:off x="8039286" y="305245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420CD6D-CD7D-4323-B792-5F5082612612}"/>
              </a:ext>
            </a:extLst>
          </p:cNvPr>
          <p:cNvSpPr/>
          <p:nvPr/>
        </p:nvSpPr>
        <p:spPr>
          <a:xfrm>
            <a:off x="7668194" y="325194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5D8B43D-0C97-43CA-B645-8D62EDA3BE3B}"/>
              </a:ext>
            </a:extLst>
          </p:cNvPr>
          <p:cNvSpPr/>
          <p:nvPr/>
        </p:nvSpPr>
        <p:spPr>
          <a:xfrm>
            <a:off x="7684865" y="360100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410BAD5-BE6C-4D7B-8947-2F11A491B4AC}"/>
              </a:ext>
            </a:extLst>
          </p:cNvPr>
          <p:cNvSpPr/>
          <p:nvPr/>
        </p:nvSpPr>
        <p:spPr>
          <a:xfrm>
            <a:off x="7668194" y="2868261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2A0469F-C706-40AB-A9E5-2732FB049382}"/>
              </a:ext>
            </a:extLst>
          </p:cNvPr>
          <p:cNvSpPr/>
          <p:nvPr/>
        </p:nvSpPr>
        <p:spPr>
          <a:xfrm>
            <a:off x="7389541" y="26995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F88F293-4AF7-4E02-B2D4-04F751D73B8E}"/>
              </a:ext>
            </a:extLst>
          </p:cNvPr>
          <p:cNvSpPr/>
          <p:nvPr/>
        </p:nvSpPr>
        <p:spPr>
          <a:xfrm>
            <a:off x="7389570" y="300450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1C748BB-AAB4-497A-87DE-E8C1E6D4421E}"/>
              </a:ext>
            </a:extLst>
          </p:cNvPr>
          <p:cNvSpPr/>
          <p:nvPr/>
        </p:nvSpPr>
        <p:spPr>
          <a:xfrm>
            <a:off x="7389541" y="373780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5ED2801-5FC7-4096-A553-69D70D237430}"/>
              </a:ext>
            </a:extLst>
          </p:cNvPr>
          <p:cNvSpPr/>
          <p:nvPr/>
        </p:nvSpPr>
        <p:spPr>
          <a:xfrm>
            <a:off x="7026457" y="2701157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1D11BDEC-A194-4860-BA8B-0737169D3895}"/>
              </a:ext>
            </a:extLst>
          </p:cNvPr>
          <p:cNvSpPr/>
          <p:nvPr/>
        </p:nvSpPr>
        <p:spPr>
          <a:xfrm>
            <a:off x="7049867" y="3005492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2C4AD23-7574-426C-B24B-A368753F9089}"/>
              </a:ext>
            </a:extLst>
          </p:cNvPr>
          <p:cNvSpPr/>
          <p:nvPr/>
        </p:nvSpPr>
        <p:spPr>
          <a:xfrm>
            <a:off x="7034267" y="33912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4BF9B977-072F-4052-BDEE-80565168BB8A}"/>
              </a:ext>
            </a:extLst>
          </p:cNvPr>
          <p:cNvSpPr/>
          <p:nvPr/>
        </p:nvSpPr>
        <p:spPr>
          <a:xfrm>
            <a:off x="7049867" y="37409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0C423C5-1E57-468F-AEAE-8A3B9B588381}"/>
              </a:ext>
            </a:extLst>
          </p:cNvPr>
          <p:cNvSpPr/>
          <p:nvPr/>
        </p:nvSpPr>
        <p:spPr>
          <a:xfrm>
            <a:off x="7383956" y="338229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20CCE39-C866-4153-AEB1-59E4B6D799F0}"/>
              </a:ext>
            </a:extLst>
          </p:cNvPr>
          <p:cNvSpPr/>
          <p:nvPr/>
        </p:nvSpPr>
        <p:spPr>
          <a:xfrm>
            <a:off x="8353592" y="3213352"/>
            <a:ext cx="187685" cy="188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B0BFE7E2-0FEB-4FD7-98F4-E6D3C8B04883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2979067" y="4188102"/>
            <a:ext cx="2708" cy="27543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 de texte 87">
            <a:extLst>
              <a:ext uri="{FF2B5EF4-FFF2-40B4-BE49-F238E27FC236}">
                <a16:creationId xmlns:a16="http://schemas.microsoft.com/office/drawing/2014/main" id="{C741C514-C34C-4B1C-A247-6872C18A0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182" y="5033667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Zone de texte 87">
            <a:extLst>
              <a:ext uri="{FF2B5EF4-FFF2-40B4-BE49-F238E27FC236}">
                <a16:creationId xmlns:a16="http://schemas.microsoft.com/office/drawing/2014/main" id="{C94B8C80-D947-43A3-B352-1C28B34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262" y="4073819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FR" altLang="fr-FR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Zone de texte 87">
            <a:extLst>
              <a:ext uri="{FF2B5EF4-FFF2-40B4-BE49-F238E27FC236}">
                <a16:creationId xmlns:a16="http://schemas.microsoft.com/office/drawing/2014/main" id="{6664763F-C950-4063-B264-842FFA92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482" y="3958729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AutoShape 24">
            <a:extLst>
              <a:ext uri="{FF2B5EF4-FFF2-40B4-BE49-F238E27FC236}">
                <a16:creationId xmlns:a16="http://schemas.microsoft.com/office/drawing/2014/main" id="{4E2A2EAC-61C9-45A9-8497-C217CD31E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570" y="3204745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4AFC796-84EA-41BC-B3BC-01B5EF41E678}"/>
              </a:ext>
            </a:extLst>
          </p:cNvPr>
          <p:cNvSpPr/>
          <p:nvPr/>
        </p:nvSpPr>
        <p:spPr>
          <a:xfrm>
            <a:off x="5540178" y="3615496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689A10-A6C0-44D7-A306-95F12D28442A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705021-980C-4F19-BB70-7EAE9712BF5A}"/>
              </a:ext>
            </a:extLst>
          </p:cNvPr>
          <p:cNvSpPr/>
          <p:nvPr/>
        </p:nvSpPr>
        <p:spPr>
          <a:xfrm>
            <a:off x="6270889" y="3361569"/>
            <a:ext cx="454486" cy="6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FFF8A10-886A-4195-A0F9-E41217FF4810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0C84F96-B9CA-4549-9027-EF0D8951A712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9ABEF38-5872-4614-9BF1-85DAAD179B0B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Ellipse 116">
            <a:extLst>
              <a:ext uri="{FF2B5EF4-FFF2-40B4-BE49-F238E27FC236}">
                <a16:creationId xmlns:a16="http://schemas.microsoft.com/office/drawing/2014/main" id="{897653A9-0996-47B2-B8A8-A628183EAC98}"/>
              </a:ext>
            </a:extLst>
          </p:cNvPr>
          <p:cNvSpPr/>
          <p:nvPr/>
        </p:nvSpPr>
        <p:spPr>
          <a:xfrm>
            <a:off x="5551973" y="301477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D807C2-875A-400E-ADE4-338075F5888A}"/>
              </a:ext>
            </a:extLst>
          </p:cNvPr>
          <p:cNvSpPr/>
          <p:nvPr/>
        </p:nvSpPr>
        <p:spPr>
          <a:xfrm>
            <a:off x="5607445" y="3799134"/>
            <a:ext cx="45719" cy="3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9" name="Titre 3">
            <a:extLst>
              <a:ext uri="{FF2B5EF4-FFF2-40B4-BE49-F238E27FC236}">
                <a16:creationId xmlns:a16="http://schemas.microsoft.com/office/drawing/2014/main" id="{A01BE678-CDFB-4130-9DC5-88246856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386388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générateur veut maximiser l’erreur tandis que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		       le discriminateur veut la minimiser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sz="24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blipFill>
                <a:blip r:embed="rId3"/>
                <a:stretch>
                  <a:fillRect l="-883" t="-14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3">
            <a:extLst>
              <a:ext uri="{FF2B5EF4-FFF2-40B4-BE49-F238E27FC236}">
                <a16:creationId xmlns:a16="http://schemas.microsoft.com/office/drawing/2014/main" id="{33660961-7EA0-45D7-B146-95C0B1EA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 et utilisation de la bibliothèque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Facebook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 – Mise à disposition du GPU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F7EFC86-44E5-4AE3-A9DE-01E3C8FC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6428"/>
            <a:ext cx="1110576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code de base contient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générateur et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discriminateur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Optimisateur (Adam)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Génération des échantillons d’images sur base d’apprentissage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en ligne de commande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78EFF61F-D9A3-4B48-A772-820DC794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67889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07603"/>
            <a:ext cx="1062912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Modification du code pour la prise en compte des labels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Outil de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Plateforme avec menus de paramétrage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Arborescence de sauvegarde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Exploitation de l’apprentissage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Récupération et sauvegarde des poids et biais du modèles (optimaux et progressif)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Exportation du fichier de paramétrage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FACF40F-A181-4824-A7E5-F44F23A8A99B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294186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51508"/>
            <a:ext cx="1062912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environnement de test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générer des images labélisées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tester les modèles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sur CPU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Visualisation des </a:t>
            </a:r>
            <a:r>
              <a:rPr lang="fr-BE" altLang="fr-FR" sz="2400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Sauvegarde à chaque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sous fichier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fichier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csv (facilité d’exploitation)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Affichage des graphiques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générateur et discriminateur)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F11DF4FA-F8EB-4592-8D4B-1BCACDBB4D0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42419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3" y="24973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80" y="1338977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E5574-C74A-41EA-8A5E-A9BAFE7E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71" y="1406584"/>
            <a:ext cx="4494742" cy="5905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FCC731-50B7-41FF-803D-357232D3E903}"/>
              </a:ext>
            </a:extLst>
          </p:cNvPr>
          <p:cNvSpPr txBox="1"/>
          <p:nvPr/>
        </p:nvSpPr>
        <p:spPr>
          <a:xfrm>
            <a:off x="6039955" y="916312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Ecris-moi la date du jour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B8F591-DD05-4565-A7E9-70B374975873}"/>
              </a:ext>
            </a:extLst>
          </p:cNvPr>
          <p:cNvSpPr txBox="1"/>
          <p:nvPr/>
        </p:nvSpPr>
        <p:spPr>
          <a:xfrm>
            <a:off x="6126071" y="3199514"/>
            <a:ext cx="4979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les numéros gagnants du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lotto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!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DF8CBC0-06D9-4581-BE56-7ACCEE53B743}"/>
              </a:ext>
            </a:extLst>
          </p:cNvPr>
          <p:cNvSpPr txBox="1"/>
          <p:nvPr/>
        </p:nvSpPr>
        <p:spPr>
          <a:xfrm>
            <a:off x="5295780" y="4918068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part de RIEN et entraîne</a:t>
            </a:r>
          </a:p>
        </p:txBody>
      </p:sp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CA045294-BC90-49D9-A799-6F3AB141E395}"/>
              </a:ext>
            </a:extLst>
          </p:cNvPr>
          <p:cNvSpPr/>
          <p:nvPr/>
        </p:nvSpPr>
        <p:spPr>
          <a:xfrm rot="2085993">
            <a:off x="4568233" y="4707354"/>
            <a:ext cx="705627" cy="421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6F80AD9-82EF-4E7A-8249-466D43642A3E}"/>
              </a:ext>
            </a:extLst>
          </p:cNvPr>
          <p:cNvCxnSpPr/>
          <p:nvPr/>
        </p:nvCxnSpPr>
        <p:spPr>
          <a:xfrm flipV="1">
            <a:off x="6643085" y="1354053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AFB94C9-0A4E-403C-96E1-57F04466763A}"/>
              </a:ext>
            </a:extLst>
          </p:cNvPr>
          <p:cNvCxnSpPr/>
          <p:nvPr/>
        </p:nvCxnSpPr>
        <p:spPr>
          <a:xfrm flipV="1">
            <a:off x="7244414" y="131930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34C359B-DAAE-4BC4-8424-01AEB299AADD}"/>
              </a:ext>
            </a:extLst>
          </p:cNvPr>
          <p:cNvCxnSpPr/>
          <p:nvPr/>
        </p:nvCxnSpPr>
        <p:spPr>
          <a:xfrm flipV="1">
            <a:off x="7803196" y="1309108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B8FD8C-63BE-4949-9D45-53A1BBF8336B}"/>
              </a:ext>
            </a:extLst>
          </p:cNvPr>
          <p:cNvCxnSpPr/>
          <p:nvPr/>
        </p:nvCxnSpPr>
        <p:spPr>
          <a:xfrm flipV="1">
            <a:off x="8294704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0DC773-B24C-4FDC-B8CF-EB0561532607}"/>
              </a:ext>
            </a:extLst>
          </p:cNvPr>
          <p:cNvCxnSpPr/>
          <p:nvPr/>
        </p:nvCxnSpPr>
        <p:spPr>
          <a:xfrm flipV="1">
            <a:off x="8853486" y="1302114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E86717A-5124-4DED-99FF-8F3EA232A190}"/>
              </a:ext>
            </a:extLst>
          </p:cNvPr>
          <p:cNvCxnSpPr/>
          <p:nvPr/>
        </p:nvCxnSpPr>
        <p:spPr>
          <a:xfrm flipV="1">
            <a:off x="9467341" y="1306310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F3059D7-91D6-4F92-B1A6-2C5C40D9234A}"/>
              </a:ext>
            </a:extLst>
          </p:cNvPr>
          <p:cNvCxnSpPr/>
          <p:nvPr/>
        </p:nvCxnSpPr>
        <p:spPr>
          <a:xfrm flipV="1">
            <a:off x="10010461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B7D4635D-3373-43DC-9D05-225F54BA3550}"/>
              </a:ext>
            </a:extLst>
          </p:cNvPr>
          <p:cNvSpPr/>
          <p:nvPr/>
        </p:nvSpPr>
        <p:spPr>
          <a:xfrm rot="16200000">
            <a:off x="8214947" y="323346"/>
            <a:ext cx="316989" cy="41216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D323B8-14A8-4D49-93B7-D100D13743DE}"/>
              </a:ext>
            </a:extLst>
          </p:cNvPr>
          <p:cNvSpPr txBox="1"/>
          <p:nvPr/>
        </p:nvSpPr>
        <p:spPr>
          <a:xfrm>
            <a:off x="5734050" y="246075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8 créations différentes =&gt; succession de 8 labels</a:t>
            </a:r>
          </a:p>
        </p:txBody>
      </p:sp>
      <p:sp>
        <p:nvSpPr>
          <p:cNvPr id="35" name="Titre 3">
            <a:extLst>
              <a:ext uri="{FF2B5EF4-FFF2-40B4-BE49-F238E27FC236}">
                <a16:creationId xmlns:a16="http://schemas.microsoft.com/office/drawing/2014/main" id="{F0DF9FF3-795C-464F-ADAA-134F35DE9EA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  <p:pic>
        <p:nvPicPr>
          <p:cNvPr id="2048" name="Image 2047">
            <a:extLst>
              <a:ext uri="{FF2B5EF4-FFF2-40B4-BE49-F238E27FC236}">
                <a16:creationId xmlns:a16="http://schemas.microsoft.com/office/drawing/2014/main" id="{413D2A84-564F-4B68-AFD3-942E14A8A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35" y="4163604"/>
            <a:ext cx="6457933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2" y="1429903"/>
            <a:ext cx="4848410" cy="46952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54E2B5-1F3B-4A82-834F-E5021AB746AE}"/>
              </a:ext>
            </a:extLst>
          </p:cNvPr>
          <p:cNvSpPr txBox="1"/>
          <p:nvPr/>
        </p:nvSpPr>
        <p:spPr>
          <a:xfrm>
            <a:off x="5390376" y="820538"/>
            <a:ext cx="680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Matrice de 10 x 10 créations classées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343D5BE-0B41-489A-A752-998892DECCB6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CA9C5-C623-4B43-806B-5D1DD43A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" y="2777312"/>
            <a:ext cx="5329721" cy="51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BD3F88-8D1D-49B8-80C6-E97C337E7BD3}"/>
              </a:ext>
            </a:extLst>
          </p:cNvPr>
          <p:cNvSpPr txBox="1"/>
          <p:nvPr/>
        </p:nvSpPr>
        <p:spPr>
          <a:xfrm>
            <a:off x="665377" y="2313414"/>
            <a:ext cx="57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Crée-moi une collection de sacs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6B8086-43CC-46B4-94CA-A530AC52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2" y="4683137"/>
            <a:ext cx="5358358" cy="6303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146793-E012-4A61-B685-02B0087ED3C3}"/>
              </a:ext>
            </a:extLst>
          </p:cNvPr>
          <p:cNvSpPr txBox="1"/>
          <p:nvPr/>
        </p:nvSpPr>
        <p:spPr>
          <a:xfrm>
            <a:off x="5817844" y="3746230"/>
            <a:ext cx="5791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la gamme de vêtement que tu peux créer !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95912CB-C1D2-4F23-BE56-F10FEEE7FB55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1F167-6FCB-448C-9B8C-1CDF43A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815015"/>
            <a:ext cx="9696450" cy="490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BB7AA7-5154-494E-9B6C-97821E92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27" y="1552025"/>
            <a:ext cx="10492033" cy="1841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C910D0-C512-403E-88E3-E7BD54FF86D1}"/>
              </a:ext>
            </a:extLst>
          </p:cNvPr>
          <p:cNvSpPr txBox="1"/>
          <p:nvPr/>
        </p:nvSpPr>
        <p:spPr>
          <a:xfrm>
            <a:off x="1125226" y="4058995"/>
            <a:ext cx="1036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Transcris-moi l’adresse de la Polytech !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59D9BF7B-A0C9-4616-8253-B29245E59C5C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057236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 </a:t>
            </a:r>
            <a:r>
              <a:rPr lang="fr-BE" altLang="fr-FR" sz="2400" dirty="0">
                <a:solidFill>
                  <a:srgbClr val="203864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Les neurones et perceptron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Fonctions d’activation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Types d’apprentissage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55510"/>
            <a:ext cx="1139101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BE" alt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1  –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=64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latent_dim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lr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=0.0002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: 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=96 du 2019_08_07-21_59</a:t>
            </a:r>
            <a:endParaRPr lang="fr-BE" sz="1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C93B8-D63B-4AA9-BC65-EFD02153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779" y="1670630"/>
            <a:ext cx="10750421" cy="3516740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1A607ED0-E15B-4BA4-A2B7-52324A84B9A9}"/>
              </a:ext>
            </a:extLst>
          </p:cNvPr>
          <p:cNvSpPr txBox="1">
            <a:spLocks/>
          </p:cNvSpPr>
          <p:nvPr/>
        </p:nvSpPr>
        <p:spPr>
          <a:xfrm>
            <a:off x="908901" y="4709938"/>
            <a:ext cx="8976049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crée de très bonne imitation </a:t>
            </a: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D54DE3FE-A891-4F95-9448-7622912613D3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63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BB8D28-0D94-4D70-A75B-F4E0B24F6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39" y="1287520"/>
            <a:ext cx="10872138" cy="401432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1153997" y="4749390"/>
            <a:ext cx="10629122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n’arrive pas à tromper le discriminateur</a:t>
            </a: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D05BD738-5411-433D-B573-B6616C3A47B2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781439" y="1642181"/>
            <a:ext cx="11321921" cy="4123613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différents graphiques des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montrent que l’entrainement est sensible aux :</a:t>
            </a:r>
          </a:p>
          <a:p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Données. (Format de l’image, canaux)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durée. ( Laisser du temps pour qu’il apprenne correctement)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Nombre d’images envoyées dans le réseaux (Batch Size)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taille du jeu de données (nombre total d’images)</a:t>
            </a:r>
          </a:p>
          <a:p>
            <a:pPr marL="457200" indent="-457200">
              <a:buFontTx/>
              <a:buChar char="-"/>
            </a:pPr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E8FF233F-4092-444B-A738-93A8F1F0B98D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Réalisation d’une plateforme complète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Enorme potentiel de l’IA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passionnant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Perceptives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 de la résolution des images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Nouvelles sources : vidéos, voix…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Amélioration du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6B17EC1-9513-47D8-9088-69CE7F55B4F8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Merci pour votre attention</a:t>
            </a: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119673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projet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avec la machine pour faire des imitations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afin d’apporter de la créativité.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Comment interagir par la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vision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et le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langage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?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Lui p</a:t>
            </a:r>
            <a:r>
              <a:rPr kumimoji="0" lang="fr-BE" altLang="fr-FR" sz="2400" b="0" i="0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roposer de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jeux d’images	 	L’informer de nos besoins</a:t>
            </a:r>
            <a:endParaRPr kumimoji="0" lang="fr-BE" altLang="fr-FR" sz="2400" b="0" i="0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82357F5-6927-46F8-91D1-7B5748104912}"/>
              </a:ext>
            </a:extLst>
          </p:cNvPr>
          <p:cNvSpPr/>
          <p:nvPr/>
        </p:nvSpPr>
        <p:spPr>
          <a:xfrm rot="8897059">
            <a:off x="4182705" y="4105954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098601-1646-48DB-904B-ABA0336E53D3}"/>
              </a:ext>
            </a:extLst>
          </p:cNvPr>
          <p:cNvSpPr/>
          <p:nvPr/>
        </p:nvSpPr>
        <p:spPr>
          <a:xfrm rot="1564920">
            <a:off x="7296611" y="4105953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4087DD7E-2701-4F2B-B5FE-DEFE603ED17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99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390320"/>
                <a:ext cx="10629122" cy="40948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 basé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 le neurone biologique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(Image vectorisée)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synaptiques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endParaRPr lang="fr-BE" sz="2400" baseline="-250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BE" sz="2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90320"/>
                <a:ext cx="10629122" cy="4094839"/>
              </a:xfrm>
              <a:prstGeom prst="rect">
                <a:avLst/>
              </a:prstGeom>
              <a:blipFill>
                <a:blip r:embed="rId3"/>
                <a:stretch>
                  <a:fillRect l="-918" t="-119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83" y="1151968"/>
            <a:ext cx="6276975" cy="3476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/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linéaire</a:t>
                </a:r>
              </a:p>
              <a:p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 non linéaire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blipFill>
                <a:blip r:embed="rId5"/>
                <a:stretch>
                  <a:fillRect l="-8179" t="-14050" r="-7652" b="-239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re 3">
            <a:extLst>
              <a:ext uri="{FF2B5EF4-FFF2-40B4-BE49-F238E27FC236}">
                <a16:creationId xmlns:a16="http://schemas.microsoft.com/office/drawing/2014/main" id="{3B533FDA-54ED-45B7-BF4A-54E55376D50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39663"/>
            <a:ext cx="115904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Feedforward ou Unidirectionnelle                 Back Propagation ou Rétropropagation du gradient</a:t>
            </a:r>
            <a:endParaRPr lang="fr-B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6014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47" y="2444964"/>
            <a:ext cx="3970448" cy="263606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26380F-D144-4560-942A-EC8012B6BDEA}"/>
              </a:ext>
            </a:extLst>
          </p:cNvPr>
          <p:cNvSpPr/>
          <p:nvPr/>
        </p:nvSpPr>
        <p:spPr>
          <a:xfrm>
            <a:off x="1730812" y="30538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571FF9-DA39-432D-A18E-129D4479D662}"/>
              </a:ext>
            </a:extLst>
          </p:cNvPr>
          <p:cNvSpPr/>
          <p:nvPr/>
        </p:nvSpPr>
        <p:spPr>
          <a:xfrm>
            <a:off x="7563279" y="2908662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B3D9F14E-F3C2-4AC8-B7BB-E4FB5A791453}"/>
              </a:ext>
            </a:extLst>
          </p:cNvPr>
          <p:cNvSpPr/>
          <p:nvPr/>
        </p:nvSpPr>
        <p:spPr>
          <a:xfrm flipH="1">
            <a:off x="8877276" y="3855183"/>
            <a:ext cx="1140324" cy="541621"/>
          </a:xfrm>
          <a:prstGeom prst="curvedUpArrow">
            <a:avLst>
              <a:gd name="adj1" fmla="val 25000"/>
              <a:gd name="adj2" fmla="val 50000"/>
              <a:gd name="adj3" fmla="val 3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4DB714-F494-488B-969F-EBAE2EE2999C}"/>
              </a:ext>
            </a:extLst>
          </p:cNvPr>
          <p:cNvSpPr txBox="1"/>
          <p:nvPr/>
        </p:nvSpPr>
        <p:spPr>
          <a:xfrm>
            <a:off x="6588247" y="5093727"/>
            <a:ext cx="42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Permet la minimisation de l’erreur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afin de converger vers l’optimum</a:t>
            </a:r>
            <a:endParaRPr lang="fr-BE" dirty="0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6FD71890-2BEF-4713-8063-C5F129562AF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30-08-2019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642181"/>
            <a:ext cx="113538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			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- Labélisées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		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			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(T</a:t>
            </a:r>
            <a:r>
              <a:rPr lang="fr-BE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rouver la structure inhérente au données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56332C82-4161-4785-AE8B-3E4B31E0DA4D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701662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19673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Rappel de l’objectif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Créer grâce à la vision et le langage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 basé sur des images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Souhait d’échange d’information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(Intervention du concept de label. Exemple : un cheval)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				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Initialement : un jeu de donnée (MNIST - noir/blanc et 10 classes)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Objectif : Elargir le jeu de données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Comment 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Augmenter les nombres de classes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Couvrir tous les canaux 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canal : Noir et Blanc =&gt; Niveau de gris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canaux : RGB (Couleur)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Complexifier les données (forme =&gt; photo)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661E1FDC-AF68-4621-9337-0D05F4F8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315907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3348</TotalTime>
  <Words>1729</Words>
  <Application>Microsoft Office PowerPoint</Application>
  <PresentationFormat>Grand écran</PresentationFormat>
  <Paragraphs>580</Paragraphs>
  <Slides>34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Présentation PowerPoint</vt:lpstr>
      <vt:lpstr>Présentation PowerPoint</vt:lpstr>
      <vt:lpstr>Présentation PowerPoint</vt:lpstr>
      <vt:lpstr>Présentation PowerPoint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Présentation PowerPoint</vt:lpstr>
      <vt:lpstr>Les réseaux de neurones - GAN</vt:lpstr>
      <vt:lpstr>Les réseaux de neurones - GAN</vt:lpstr>
      <vt:lpstr>Les réseaux de neurones-CGAN</vt:lpstr>
      <vt:lpstr>Les réseaux de neurones-CGAN</vt:lpstr>
      <vt:lpstr>Les réseaux de neurones-CGAN</vt:lpstr>
      <vt:lpstr>Les réseaux de neurones-CGAN</vt:lpstr>
      <vt:lpstr>Les réseaux de neurones-CGAN</vt:lpstr>
      <vt:lpstr>L’environnement</vt:lpstr>
      <vt:lpstr>Le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166</cp:revision>
  <dcterms:created xsi:type="dcterms:W3CDTF">2019-08-25T11:36:50Z</dcterms:created>
  <dcterms:modified xsi:type="dcterms:W3CDTF">2019-08-29T17:24:44Z</dcterms:modified>
</cp:coreProperties>
</file>